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32" y="-78"/>
      </p:cViewPr>
      <p:guideLst>
        <p:guide orient="horz" pos="3120"/>
        <p:guide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C354F-8ED8-43E9-8070-85E398B396B5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0913" y="698500"/>
            <a:ext cx="241617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A3E7E-5D21-4974-9CB7-3A9DCA65E9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9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A3E7E-5D21-4974-9CB7-3A9DCA65E9A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981200"/>
            <a:ext cx="5888736" cy="264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663441"/>
            <a:ext cx="5891022" cy="2531533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320803"/>
            <a:ext cx="1543050" cy="752810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320803"/>
            <a:ext cx="4514850" cy="752810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901952"/>
            <a:ext cx="5829300" cy="196799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906738"/>
            <a:ext cx="5829300" cy="2180695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17016"/>
            <a:ext cx="6172200" cy="1651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773456"/>
            <a:ext cx="3028950" cy="640588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773456"/>
            <a:ext cx="3028950" cy="640588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17016"/>
            <a:ext cx="6172200" cy="1651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679803"/>
            <a:ext cx="3030141" cy="952397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70" y="2686317"/>
            <a:ext cx="3031331" cy="94588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632201"/>
            <a:ext cx="3030141" cy="5554929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632201"/>
            <a:ext cx="3031331" cy="5554929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17016"/>
            <a:ext cx="6229350" cy="1651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742953"/>
            <a:ext cx="2057400" cy="1678517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421467"/>
            <a:ext cx="2057400" cy="6604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8" y="2421467"/>
            <a:ext cx="3833813" cy="6604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600556"/>
            <a:ext cx="3943350" cy="59436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741889"/>
            <a:ext cx="116586" cy="22453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0107"/>
            <a:ext cx="1659636" cy="2286008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86022"/>
            <a:ext cx="1657350" cy="3147907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9181396"/>
            <a:ext cx="457200" cy="527402"/>
          </a:xfrm>
        </p:spPr>
        <p:txBody>
          <a:bodyPr/>
          <a:lstStyle/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732636"/>
            <a:ext cx="3463290" cy="56794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8401757"/>
            <a:ext cx="6872288" cy="15042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6" y="8984193"/>
            <a:ext cx="3571875" cy="92180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10318"/>
            <a:ext cx="6872288" cy="150424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6" y="-10319"/>
            <a:ext cx="3571875" cy="92180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1017016"/>
            <a:ext cx="6172200" cy="1651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795693"/>
            <a:ext cx="6172200" cy="6339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46337E-6BA1-4CC0-9E46-3009C789A9F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9181396"/>
            <a:ext cx="2514600" cy="527402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9181396"/>
            <a:ext cx="571500" cy="527402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136EA9-B7E0-408E-9314-B47AC2E0CD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4263" y="292367"/>
            <a:ext cx="6885411" cy="93776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533400"/>
            <a:ext cx="26670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JURNAL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8400" y="1219200"/>
            <a:ext cx="3886200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spc="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VARIA</a:t>
            </a:r>
          </a:p>
          <a:p>
            <a:pPr algn="ctr"/>
            <a:r>
              <a:rPr lang="en-US" sz="6000" b="1" spc="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HUKUM</a:t>
            </a:r>
            <a:endParaRPr lang="en-US" sz="6000" b="1" spc="3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6225" y="3086100"/>
            <a:ext cx="6172200" cy="6553200"/>
          </a:xfrm>
          <a:prstGeom prst="rect">
            <a:avLst/>
          </a:prstGeom>
          <a:noFill/>
          <a:ln>
            <a:solidFill>
              <a:schemeClr val="bg1">
                <a:alpha val="4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endParaRPr lang="en-US" sz="1100" b="1" dirty="0" smtClean="0">
              <a:solidFill>
                <a:schemeClr val="bg1"/>
              </a:solidFill>
              <a:cs typeface="Raavi" pitchFamily="2"/>
            </a:endParaRPr>
          </a:p>
          <a:p>
            <a:endParaRPr lang="en-US" sz="1100" dirty="0" smtClean="0">
              <a:solidFill>
                <a:schemeClr val="bg1"/>
              </a:solidFill>
            </a:endParaRPr>
          </a:p>
          <a:p>
            <a:r>
              <a:rPr lang="id-ID" sz="1100" dirty="0" smtClean="0">
                <a:solidFill>
                  <a:schemeClr val="bg1"/>
                </a:solidFill>
              </a:rPr>
              <a:t>.</a:t>
            </a:r>
            <a:endParaRPr lang="en-US" sz="1100" dirty="0" smtClean="0">
              <a:solidFill>
                <a:schemeClr val="bg1"/>
              </a:solidFill>
            </a:endParaRPr>
          </a:p>
          <a:p>
            <a:r>
              <a:rPr lang="en-US" sz="1100" dirty="0" smtClean="0">
                <a:solidFill>
                  <a:schemeClr val="bg1"/>
                </a:solidFill>
              </a:rPr>
              <a:t> </a:t>
            </a:r>
          </a:p>
          <a:p>
            <a:endParaRPr lang="en-US" sz="1100" dirty="0" smtClean="0">
              <a:solidFill>
                <a:schemeClr val="bg1"/>
              </a:solidFill>
            </a:endParaRPr>
          </a:p>
          <a:p>
            <a:endParaRPr lang="en-US" sz="1100" dirty="0" smtClean="0">
              <a:solidFill>
                <a:schemeClr val="bg1"/>
              </a:solidFill>
            </a:endParaRPr>
          </a:p>
          <a:p>
            <a:r>
              <a:rPr lang="en-US" sz="1100" dirty="0" smtClean="0">
                <a:solidFill>
                  <a:schemeClr val="bg1"/>
                </a:solidFill>
              </a:rPr>
              <a:t> 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 </a:t>
            </a:r>
          </a:p>
          <a:p>
            <a:r>
              <a:rPr lang="en-US" sz="900" dirty="0" smtClean="0"/>
              <a:t> </a:t>
            </a:r>
          </a:p>
          <a:p>
            <a:r>
              <a:rPr lang="en-US" sz="9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en-US" sz="9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372600"/>
            <a:ext cx="6858000" cy="533400"/>
          </a:xfrm>
          <a:prstGeom prst="rect">
            <a:avLst/>
          </a:prstGeom>
          <a:solidFill>
            <a:srgbClr val="00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 MENPEN NO. 1429/SK/DIRJEN/PPG/STT/1989    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Edisi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No. XXXIV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XXV I  September 2015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lambang MUH. pl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066800"/>
            <a:ext cx="1553613" cy="1371600"/>
          </a:xfrm>
          <a:prstGeom prst="ellipse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9" name="Rectangle 8"/>
          <p:cNvSpPr/>
          <p:nvPr/>
        </p:nvSpPr>
        <p:spPr>
          <a:xfrm>
            <a:off x="76200" y="2438400"/>
            <a:ext cx="2895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FAKULTAS HUKUM</a:t>
            </a: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UNIVERSITAS MUHAMMADIYAH </a:t>
            </a:r>
            <a:r>
              <a:rPr lang="en-US" sz="1100" b="1" dirty="0" smtClean="0">
                <a:solidFill>
                  <a:schemeClr val="bg1"/>
                </a:solidFill>
              </a:rPr>
              <a:t>PALEMBANG</a:t>
            </a:r>
            <a:endParaRPr lang="en-US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61684"/>
              </p:ext>
            </p:extLst>
          </p:nvPr>
        </p:nvGraphicFramePr>
        <p:xfrm>
          <a:off x="304800" y="3124200"/>
          <a:ext cx="6019800" cy="6172200"/>
        </p:xfrm>
        <a:graphic>
          <a:graphicData uri="http://schemas.openxmlformats.org/drawingml/2006/table">
            <a:tbl>
              <a:tblPr/>
              <a:tblGrid>
                <a:gridCol w="6019800"/>
              </a:tblGrid>
              <a:tr h="3047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000" b="1" dirty="0" smtClean="0">
                        <a:solidFill>
                          <a:schemeClr val="bg1"/>
                        </a:solidFill>
                        <a:latin typeface="Raavi"/>
                        <a:ea typeface="Times New Roman"/>
                        <a:cs typeface="Raavi" pitchFamily="2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QUO VADIS FUNGSI DAN WEWENANG DEWAN PERWAKILAN DAERAH (DPD)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: Prof. Dr. Drs. H. </a:t>
                      </a: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Marshaal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NG. SH., MH.</a:t>
                      </a: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04800" algn="l"/>
                          <a:tab pos="533400" algn="l"/>
                        </a:tabLs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EKONOMI KERAKYATAN SEBAGAI LANDASAN HUKUM PENGEMBANGAN USAHA MIKRO DAN KECIL (UMK) KHUSUSNYA USAHA WARALABA DI INDONESIA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04800" algn="l"/>
                          <a:tab pos="533400" algn="l"/>
                        </a:tabLst>
                      </a:pP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: Dr. </a:t>
                      </a: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Arief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Wisnu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Wardhana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, SH., </a:t>
                      </a: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M.Hum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.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7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KETERBUKAAN INFORMASI PUBLIK DAN GOOD GOVERNANCE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 marR="1143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: Drs. </a:t>
                      </a: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Edy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Kastro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, </a:t>
                      </a: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M.Hum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.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09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KEKUATAN HUKUM DARI AKTA PERDAMAIAN (AKTA VAN DADING) DALAM PROSES PENYELESAIAN SENGKETA PERDATA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 Hendri S, SH., M.Hum.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7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 smtClean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ANALISIS </a:t>
                      </a: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PERKEMBANGAN PARTAI POLITIK SEJAK TAHUN 2009 HINGGA TAHUN 2015 DI INDONESIA 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 H. Samsulhadi, SH, MH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799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BENTUK-BENTUK PELANGGARAN HAK CIPTA</a:t>
                      </a: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DAN 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PENGATURAN PERLINDUNGAN HUKUM</a:t>
                      </a: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NYA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 marL="22860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: </a:t>
                      </a: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Koesrin Nawawie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, A, SH., MH. 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799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PERAN NOTARIS DALAM PEMBUATAN AKTA PERJANJIAN KREDIT ANTARA NASABAH DAN  BANK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 mar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: Mona </a:t>
                      </a:r>
                      <a:r>
                        <a:rPr lang="en-US" sz="1000" b="1" dirty="0" err="1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Wulandari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, SH., MH. 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199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KEDUDUKAN  NOTARIS DALAM PENDAFTARAN BADAN HUKUM KOPERASI  MENURUT PASAL 10 UNDANG-UNDANG NO. 17 TAHUN 2012 TENTANG PERKOPERASIAN 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 : MULYADI, SH., MH. 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79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SENGKETA BISNIS</a:t>
                      </a: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DAN ALTERNATIF PENYELESAIANNYA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Oleh: Rusniati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Raavi" pitchFamily="2"/>
                        </a:rPr>
                        <a:t>PELAKSANAAN PUTUSAN OLEH KEJAKSAAN  TERHADAP TERDAKWA YANG TIDAK DITAHAN DALAM SISTEM PERADILAN PIDANA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Raavi" pitchFamily="2"/>
                        </a:rPr>
                        <a:t>Oleh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Raavi" pitchFamily="2"/>
                        </a:rPr>
                        <a:t> : </a:t>
                      </a: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Raavi" pitchFamily="2"/>
                        </a:rPr>
                        <a:t>Hj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Raavi" pitchFamily="2"/>
                        </a:rPr>
                        <a:t>. Susiana </a:t>
                      </a: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Raavi" pitchFamily="2"/>
                        </a:rPr>
                        <a:t>Kifli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Raavi" pitchFamily="2"/>
                        </a:rPr>
                        <a:t>, SH., MH</a:t>
                      </a:r>
                      <a:r>
                        <a:rPr lang="id-ID" sz="10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Raavi" pitchFamily="2"/>
                        </a:rPr>
                        <a:t>.</a:t>
                      </a:r>
                      <a:endParaRPr lang="en-US" sz="1000" b="1" dirty="0" smtClean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PE</a:t>
                      </a: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NGALIHAN HAK RAHASIA DAGANG KEPADA PIHAK KETIGA MENURUT UNDANG-UNDANG NOMOR 30 TAHUN 2000 TENTANG RAHASIA DAGANG “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Oleh: Zulfikri Nawawi, SH.,MH.</a:t>
                      </a:r>
                      <a:r>
                        <a:rPr lang="id-ID" sz="1000" b="1" baseline="30000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 *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7170" algn="l"/>
                        </a:tabLs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EKSISTENSI  POLIS ASURANSI SEBAGAI PERJANJIAN STANDAR DALAM HUBUNGAN DENGAN UNDANG-UNDANG NOMOR 8 TAHUN 1999 TENTANG PERLINDUNGAN KONSUMEN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 : Atika Ismail, SH., MH. 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AKIBAT HUKUM PERJANJIAN KREDIT TERHADAP DEBITUR YANG MELAKUKAN PEMBAHARUAN UTANG KEPADA PIHAK BANK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000" b="1" dirty="0">
                          <a:solidFill>
                            <a:schemeClr val="bg1"/>
                          </a:solidFill>
                          <a:latin typeface="Raavi"/>
                          <a:ea typeface="Times New Roman"/>
                          <a:cs typeface="Raavi" pitchFamily="2"/>
                        </a:rPr>
                        <a:t>Oleh : Heni Marlina, SH., MH.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Raavi" pitchFamily="2"/>
                      </a:endParaRPr>
                    </a:p>
                  </a:txBody>
                  <a:tcPr marL="26947" marR="2694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ysClr val="window" lastClr="FFFFFF"/>
      </a:lt1>
      <a:dk2>
        <a:srgbClr val="9EB060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563</TotalTime>
  <Words>314</Words>
  <Application>Microsoft Office PowerPoint</Application>
  <PresentationFormat>A4 Paper (210x297 mm)</PresentationFormat>
  <Paragraphs>58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PowerPoint Presentation</vt:lpstr>
    </vt:vector>
  </TitlesOfParts>
  <Company>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Indonesia</dc:creator>
  <cp:lastModifiedBy>Win 7</cp:lastModifiedBy>
  <cp:revision>29</cp:revision>
  <dcterms:created xsi:type="dcterms:W3CDTF">2014-07-23T02:02:43Z</dcterms:created>
  <dcterms:modified xsi:type="dcterms:W3CDTF">2016-09-21T06:45:06Z</dcterms:modified>
</cp:coreProperties>
</file>